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7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C29E-675F-B753-BD90-8EB219AAFC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7370B3-52DB-E57A-ADD1-05979EA3A2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014DF5-86A6-EAF6-F3ED-B0901A6A812B}"/>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B914AB80-45A7-A848-B5DD-4BC26967B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5B84F-4B28-7539-3399-244A4B5DC5C6}"/>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57726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0C4F-43E7-670D-2AD3-0680A1383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A08035-6B22-9908-1CA7-B1CDA73B4B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A70F3-A7AE-9675-D7C4-57F5CC252BEE}"/>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1B56078C-14E2-7D14-19AD-9A5E5D031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26CAD-952E-6329-1288-D25F14F9458E}"/>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3507285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A7EEC7-4F41-2EA0-093F-A95E8D9F3E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5F01AF-6E30-CDD5-7E5C-0481D063A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F1008-312B-82B2-0649-25214565AF99}"/>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8C7CD2AD-703D-A6D3-E121-3C6B968F4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1C114-3702-D53C-9AAF-671342DA01BA}"/>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2435998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219D-14C2-FA2E-F9EC-BC569EAB3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BAEDD-F83D-A906-739B-4BFB9EFFFB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ABE6F-F662-C1C7-AD6C-E98BC8E5AE95}"/>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23D3849A-37D7-FD92-934D-D6108B085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3466A-EEEC-2469-43E7-C06510B86D8F}"/>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356186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1023-0EAD-B557-FCB8-27FA4D5B96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5643D9-865E-0AD9-D84B-F39A695999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60F43-F56E-1B00-B1C5-291001788C0A}"/>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46290C13-B792-1DA5-4EDE-951869CA0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BAD95-0B7E-77FA-4174-10299BED5750}"/>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102421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9EDB-E860-F188-C092-607CA886D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3F885-5203-D584-5E51-FC7D52CC4B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9F5C11-75E0-37CA-4AA5-C43691D975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49ABA1-8F7B-3D82-0BAD-1DD08D9B0520}"/>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6" name="Footer Placeholder 5">
            <a:extLst>
              <a:ext uri="{FF2B5EF4-FFF2-40B4-BE49-F238E27FC236}">
                <a16:creationId xmlns:a16="http://schemas.microsoft.com/office/drawing/2014/main" id="{835CA970-CAFD-A4A1-F15A-CF028207F4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DE862-938E-0214-30CB-C1FF0F4F5FA6}"/>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395625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CA37-64AC-7C81-CBF8-4E41D2F2D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63A90B-3C4B-75AD-F9EF-C8E63A95A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16EBD0-390F-F011-5943-8F6A4151FD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C81FB5-7170-13D5-38AE-21B0C6696E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3C9EF-745F-BDA6-F0D2-E8A4BC974D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080DDF-40EF-7C04-B3D3-0A4D062AC246}"/>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8" name="Footer Placeholder 7">
            <a:extLst>
              <a:ext uri="{FF2B5EF4-FFF2-40B4-BE49-F238E27FC236}">
                <a16:creationId xmlns:a16="http://schemas.microsoft.com/office/drawing/2014/main" id="{A7CA5142-DB2F-FBB0-E9EB-8B479EA5B6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E052B-73EA-24B5-9E7A-880561AEAD6E}"/>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1622709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3E99-076C-7314-24F0-4D852A3A12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27A01-CC18-D005-04F5-5ACBCD96F477}"/>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4" name="Footer Placeholder 3">
            <a:extLst>
              <a:ext uri="{FF2B5EF4-FFF2-40B4-BE49-F238E27FC236}">
                <a16:creationId xmlns:a16="http://schemas.microsoft.com/office/drawing/2014/main" id="{BCC6951B-D464-10D6-D6C1-A7CE8F8F9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0DF87-2825-2E64-C72A-0D4E4843889B}"/>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2698599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30934-7538-7C31-4C3B-D4422889A21D}"/>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3" name="Footer Placeholder 2">
            <a:extLst>
              <a:ext uri="{FF2B5EF4-FFF2-40B4-BE49-F238E27FC236}">
                <a16:creationId xmlns:a16="http://schemas.microsoft.com/office/drawing/2014/main" id="{4C91FD95-226D-EFA9-EA7A-6C283347B5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FDAE9D-4C33-29B8-8628-C28A3844242A}"/>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229048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C227-81D8-6725-A91E-EE58671D5D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1174B4-B116-DD87-923D-054DB6B4F9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81F8A6-0687-38B2-3ADB-977ABFCAF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12090-2D1C-5D61-33F0-61339EB8ACB9}"/>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6" name="Footer Placeholder 5">
            <a:extLst>
              <a:ext uri="{FF2B5EF4-FFF2-40B4-BE49-F238E27FC236}">
                <a16:creationId xmlns:a16="http://schemas.microsoft.com/office/drawing/2014/main" id="{D509DAB5-DAB9-B976-1AD3-08ECFA2EF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7481F-0278-C4FF-55DE-1F5B9C9361EE}"/>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481594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17A6-B549-5E1E-B2E7-3EE7177BB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67644-AC92-E18E-09AC-56F324C6B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CF5A2-EA0C-4076-C7E6-819131455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9B088-FF5F-2CA3-BC6E-594CF4AE5853}"/>
              </a:ext>
            </a:extLst>
          </p:cNvPr>
          <p:cNvSpPr>
            <a:spLocks noGrp="1"/>
          </p:cNvSpPr>
          <p:nvPr>
            <p:ph type="dt" sz="half" idx="10"/>
          </p:nvPr>
        </p:nvSpPr>
        <p:spPr/>
        <p:txBody>
          <a:bodyPr/>
          <a:lstStyle/>
          <a:p>
            <a:fld id="{6FAC661D-2388-4013-9ACA-25099A94983F}" type="datetimeFigureOut">
              <a:rPr lang="en-US" smtClean="0"/>
              <a:t>5/24/2024</a:t>
            </a:fld>
            <a:endParaRPr lang="en-US"/>
          </a:p>
        </p:txBody>
      </p:sp>
      <p:sp>
        <p:nvSpPr>
          <p:cNvPr id="6" name="Footer Placeholder 5">
            <a:extLst>
              <a:ext uri="{FF2B5EF4-FFF2-40B4-BE49-F238E27FC236}">
                <a16:creationId xmlns:a16="http://schemas.microsoft.com/office/drawing/2014/main" id="{095DA706-0B8A-2E6B-B8A6-3F0380D52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FDF82-8F10-7235-FDB0-43AF45882106}"/>
              </a:ext>
            </a:extLst>
          </p:cNvPr>
          <p:cNvSpPr>
            <a:spLocks noGrp="1"/>
          </p:cNvSpPr>
          <p:nvPr>
            <p:ph type="sldNum" sz="quarter" idx="12"/>
          </p:nvPr>
        </p:nvSpPr>
        <p:spPr/>
        <p:txBody>
          <a:bodyPr/>
          <a:lstStyle/>
          <a:p>
            <a:fld id="{D3F7B03B-B44C-4B8C-8F46-C559DFDE982C}" type="slidenum">
              <a:rPr lang="en-US" smtClean="0"/>
              <a:t>‹#›</a:t>
            </a:fld>
            <a:endParaRPr lang="en-US"/>
          </a:p>
        </p:txBody>
      </p:sp>
    </p:spTree>
    <p:extLst>
      <p:ext uri="{BB962C8B-B14F-4D97-AF65-F5344CB8AC3E}">
        <p14:creationId xmlns:p14="http://schemas.microsoft.com/office/powerpoint/2010/main" val="139349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4663F-3400-58DA-F6AD-7AFB9A9D4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602FF7-FBBF-6F6E-319A-55A946B84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B8035-62C5-295D-CC8D-FA8694F52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AC661D-2388-4013-9ACA-25099A94983F}" type="datetimeFigureOut">
              <a:rPr lang="en-US" smtClean="0"/>
              <a:t>5/24/2024</a:t>
            </a:fld>
            <a:endParaRPr lang="en-US"/>
          </a:p>
        </p:txBody>
      </p:sp>
      <p:sp>
        <p:nvSpPr>
          <p:cNvPr id="5" name="Footer Placeholder 4">
            <a:extLst>
              <a:ext uri="{FF2B5EF4-FFF2-40B4-BE49-F238E27FC236}">
                <a16:creationId xmlns:a16="http://schemas.microsoft.com/office/drawing/2014/main" id="{94A7BCF4-342A-6C67-5567-71C3CA438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12AEF5C-6D63-430F-F0A1-180DE4887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F7B03B-B44C-4B8C-8F46-C559DFDE982C}" type="slidenum">
              <a:rPr lang="en-US" smtClean="0"/>
              <a:t>‹#›</a:t>
            </a:fld>
            <a:endParaRPr lang="en-US"/>
          </a:p>
        </p:txBody>
      </p:sp>
    </p:spTree>
    <p:extLst>
      <p:ext uri="{BB962C8B-B14F-4D97-AF65-F5344CB8AC3E}">
        <p14:creationId xmlns:p14="http://schemas.microsoft.com/office/powerpoint/2010/main" val="3735824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48BC2-7B06-B4D1-104C-3E7DC85C14BD}"/>
              </a:ext>
            </a:extLst>
          </p:cNvPr>
          <p:cNvSpPr>
            <a:spLocks noGrp="1"/>
          </p:cNvSpPr>
          <p:nvPr>
            <p:ph type="ctrTitle"/>
          </p:nvPr>
        </p:nvSpPr>
        <p:spPr>
          <a:xfrm>
            <a:off x="638881" y="417576"/>
            <a:ext cx="10909640" cy="1249394"/>
          </a:xfrm>
        </p:spPr>
        <p:txBody>
          <a:bodyPr anchor="ctr">
            <a:normAutofit/>
          </a:bodyPr>
          <a:lstStyle/>
          <a:p>
            <a:r>
              <a:rPr lang="en-US" sz="6600"/>
              <a:t>Servo Actuated Gimbal</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7F7C470-F269-7C61-530C-62960DA07514}"/>
              </a:ext>
            </a:extLst>
          </p:cNvPr>
          <p:cNvGraphicFramePr>
            <a:graphicFrameLocks noGrp="1"/>
          </p:cNvGraphicFramePr>
          <p:nvPr>
            <p:extLst>
              <p:ext uri="{D42A27DB-BD31-4B8C-83A1-F6EECF244321}">
                <p14:modId xmlns:p14="http://schemas.microsoft.com/office/powerpoint/2010/main" val="2344747549"/>
              </p:ext>
            </p:extLst>
          </p:nvPr>
        </p:nvGraphicFramePr>
        <p:xfrm>
          <a:off x="1645940" y="2444962"/>
          <a:ext cx="8895521" cy="1968076"/>
        </p:xfrm>
        <a:graphic>
          <a:graphicData uri="http://schemas.openxmlformats.org/drawingml/2006/table">
            <a:tbl>
              <a:tblPr firstRow="1" bandRow="1">
                <a:tableStyleId>{5C22544A-7EE6-4342-B048-85BDC9FD1C3A}</a:tableStyleId>
              </a:tblPr>
              <a:tblGrid>
                <a:gridCol w="5079164">
                  <a:extLst>
                    <a:ext uri="{9D8B030D-6E8A-4147-A177-3AD203B41FA5}">
                      <a16:colId xmlns:a16="http://schemas.microsoft.com/office/drawing/2014/main" val="2289237326"/>
                    </a:ext>
                  </a:extLst>
                </a:gridCol>
                <a:gridCol w="3816357">
                  <a:extLst>
                    <a:ext uri="{9D8B030D-6E8A-4147-A177-3AD203B41FA5}">
                      <a16:colId xmlns:a16="http://schemas.microsoft.com/office/drawing/2014/main" val="93207872"/>
                    </a:ext>
                  </a:extLst>
                </a:gridCol>
              </a:tblGrid>
              <a:tr h="1235498">
                <a:tc>
                  <a:txBody>
                    <a:bodyPr/>
                    <a:lstStyle/>
                    <a:p>
                      <a:r>
                        <a:rPr lang="en-US" sz="3300" dirty="0">
                          <a:solidFill>
                            <a:schemeClr val="tx1"/>
                          </a:solidFill>
                        </a:rPr>
                        <a:t>Seyit Kubilay ULUÇAY</a:t>
                      </a:r>
                    </a:p>
                  </a:txBody>
                  <a:tcPr marL="179366" marR="179366" marT="89683" marB="89683" anchor="ctr">
                    <a:noFill/>
                  </a:tcPr>
                </a:tc>
                <a:tc>
                  <a:txBody>
                    <a:bodyPr/>
                    <a:lstStyle/>
                    <a:p>
                      <a:r>
                        <a:rPr lang="en-US" sz="3300" dirty="0">
                          <a:solidFill>
                            <a:schemeClr val="tx1"/>
                          </a:solidFill>
                        </a:rPr>
                        <a:t>Tuna ÇELEBİ</a:t>
                      </a:r>
                    </a:p>
                  </a:txBody>
                  <a:tcPr marL="179366" marR="179366" marT="89683" marB="89683" anchor="ctr">
                    <a:noFill/>
                  </a:tcPr>
                </a:tc>
                <a:extLst>
                  <a:ext uri="{0D108BD9-81ED-4DB2-BD59-A6C34878D82A}">
                    <a16:rowId xmlns:a16="http://schemas.microsoft.com/office/drawing/2014/main" val="617258290"/>
                  </a:ext>
                </a:extLst>
              </a:tr>
              <a:tr h="732578">
                <a:tc>
                  <a:txBody>
                    <a:bodyPr/>
                    <a:lstStyle/>
                    <a:p>
                      <a:r>
                        <a:rPr lang="en-US" sz="3300"/>
                        <a:t>S029261</a:t>
                      </a:r>
                    </a:p>
                  </a:txBody>
                  <a:tcPr marL="179366" marR="179366" marT="89683" marB="89683" anchor="ctr">
                    <a:noFill/>
                  </a:tcPr>
                </a:tc>
                <a:tc>
                  <a:txBody>
                    <a:bodyPr/>
                    <a:lstStyle/>
                    <a:p>
                      <a:r>
                        <a:rPr lang="en-US" sz="3300" dirty="0"/>
                        <a:t>S028940</a:t>
                      </a:r>
                    </a:p>
                  </a:txBody>
                  <a:tcPr marL="179366" marR="179366" marT="89683" marB="89683" anchor="ctr">
                    <a:noFill/>
                  </a:tcPr>
                </a:tc>
                <a:extLst>
                  <a:ext uri="{0D108BD9-81ED-4DB2-BD59-A6C34878D82A}">
                    <a16:rowId xmlns:a16="http://schemas.microsoft.com/office/drawing/2014/main" val="2869593169"/>
                  </a:ext>
                </a:extLst>
              </a:tr>
            </a:tbl>
          </a:graphicData>
        </a:graphic>
      </p:graphicFrame>
      <p:sp>
        <p:nvSpPr>
          <p:cNvPr id="7" name="TextBox 6">
            <a:extLst>
              <a:ext uri="{FF2B5EF4-FFF2-40B4-BE49-F238E27FC236}">
                <a16:creationId xmlns:a16="http://schemas.microsoft.com/office/drawing/2014/main" id="{DB832B23-19B0-2F6A-0AF7-BB66756CA7CD}"/>
              </a:ext>
            </a:extLst>
          </p:cNvPr>
          <p:cNvSpPr txBox="1"/>
          <p:nvPr/>
        </p:nvSpPr>
        <p:spPr>
          <a:xfrm>
            <a:off x="3939900" y="1853713"/>
            <a:ext cx="4307600" cy="461665"/>
          </a:xfrm>
          <a:prstGeom prst="rect">
            <a:avLst/>
          </a:prstGeom>
          <a:noFill/>
        </p:spPr>
        <p:txBody>
          <a:bodyPr wrap="square" rtlCol="0">
            <a:spAutoFit/>
          </a:bodyPr>
          <a:lstStyle/>
          <a:p>
            <a:r>
              <a:rPr lang="en-US" sz="2400" dirty="0"/>
              <a:t>ME417 – Mechatronics Project</a:t>
            </a:r>
          </a:p>
        </p:txBody>
      </p:sp>
      <p:sp>
        <p:nvSpPr>
          <p:cNvPr id="8" name="TextBox 7">
            <a:extLst>
              <a:ext uri="{FF2B5EF4-FFF2-40B4-BE49-F238E27FC236}">
                <a16:creationId xmlns:a16="http://schemas.microsoft.com/office/drawing/2014/main" id="{9AD9C054-6B42-3BB0-076D-E13E6FA8C5A7}"/>
              </a:ext>
            </a:extLst>
          </p:cNvPr>
          <p:cNvSpPr txBox="1"/>
          <p:nvPr/>
        </p:nvSpPr>
        <p:spPr>
          <a:xfrm>
            <a:off x="10300943" y="6209591"/>
            <a:ext cx="1891057" cy="461665"/>
          </a:xfrm>
          <a:prstGeom prst="rect">
            <a:avLst/>
          </a:prstGeom>
          <a:noFill/>
        </p:spPr>
        <p:txBody>
          <a:bodyPr wrap="square" rtlCol="0">
            <a:spAutoFit/>
          </a:bodyPr>
          <a:lstStyle/>
          <a:p>
            <a:r>
              <a:rPr lang="en-US" sz="2400" dirty="0"/>
              <a:t>24/05/2024</a:t>
            </a:r>
          </a:p>
        </p:txBody>
      </p:sp>
      <p:sp>
        <p:nvSpPr>
          <p:cNvPr id="10" name="TextBox 9">
            <a:extLst>
              <a:ext uri="{FF2B5EF4-FFF2-40B4-BE49-F238E27FC236}">
                <a16:creationId xmlns:a16="http://schemas.microsoft.com/office/drawing/2014/main" id="{7D460A06-5012-AF54-B6F2-366EB903D7D2}"/>
              </a:ext>
            </a:extLst>
          </p:cNvPr>
          <p:cNvSpPr txBox="1"/>
          <p:nvPr/>
        </p:nvSpPr>
        <p:spPr>
          <a:xfrm>
            <a:off x="297668" y="6209591"/>
            <a:ext cx="341214"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65003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c 3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AutoShape 2">
            <a:extLst>
              <a:ext uri="{FF2B5EF4-FFF2-40B4-BE49-F238E27FC236}">
                <a16:creationId xmlns:a16="http://schemas.microsoft.com/office/drawing/2014/main" id="{FE797D01-F2B5-F478-7C5A-B0DD65ADD3D0}"/>
              </a:ext>
            </a:extLst>
          </p:cNvPr>
          <p:cNvSpPr>
            <a:spLocks noGrp="1" noChangeAspect="1" noChangeArrowheads="1"/>
          </p:cNvSpPr>
          <p:nvPr>
            <p:ph type="title"/>
          </p:nvPr>
        </p:nvSpPr>
        <p:spPr bwMode="auto">
          <a:xfrm>
            <a:off x="1387725" y="832686"/>
            <a:ext cx="5085580" cy="2387600"/>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b" anchorCtr="0" compatLnSpc="1">
            <a:prstTxWarp prst="textNoShape">
              <a:avLst/>
            </a:prstTxWarp>
            <a:normAutofit/>
          </a:bodyPr>
          <a:lstStyle/>
          <a:p>
            <a:r>
              <a:rPr lang="en-US" sz="6000" b="1" dirty="0">
                <a:solidFill>
                  <a:schemeClr val="bg1"/>
                </a:solidFill>
              </a:rPr>
              <a:t>Aim of the project</a:t>
            </a:r>
          </a:p>
        </p:txBody>
      </p:sp>
      <p:sp>
        <p:nvSpPr>
          <p:cNvPr id="30" name="Oval 29">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blue device with wires&#10;&#10;Description automatically generated">
            <a:extLst>
              <a:ext uri="{FF2B5EF4-FFF2-40B4-BE49-F238E27FC236}">
                <a16:creationId xmlns:a16="http://schemas.microsoft.com/office/drawing/2014/main" id="{35D508E4-36CD-A557-650E-0B1DB8C3048B}"/>
              </a:ext>
            </a:extLst>
          </p:cNvPr>
          <p:cNvPicPr>
            <a:picLocks noChangeAspect="1"/>
          </p:cNvPicPr>
          <p:nvPr/>
        </p:nvPicPr>
        <p:blipFill rotWithShape="1">
          <a:blip r:embed="rId2"/>
          <a:srcRect r="2"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2" name="Rectangle 31">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87732A8-0E59-BC3D-A8E5-E89646BA2038}"/>
              </a:ext>
            </a:extLst>
          </p:cNvPr>
          <p:cNvSpPr txBox="1"/>
          <p:nvPr/>
        </p:nvSpPr>
        <p:spPr>
          <a:xfrm>
            <a:off x="10300943" y="6209591"/>
            <a:ext cx="1891057" cy="461665"/>
          </a:xfrm>
          <a:prstGeom prst="rect">
            <a:avLst/>
          </a:prstGeom>
          <a:noFill/>
        </p:spPr>
        <p:txBody>
          <a:bodyPr wrap="square" rtlCol="0">
            <a:spAutoFit/>
          </a:bodyPr>
          <a:lstStyle/>
          <a:p>
            <a:r>
              <a:rPr lang="en-US" sz="2400" dirty="0"/>
              <a:t>24/05/2024</a:t>
            </a:r>
          </a:p>
        </p:txBody>
      </p:sp>
      <p:sp>
        <p:nvSpPr>
          <p:cNvPr id="9" name="AutoShape 2">
            <a:extLst>
              <a:ext uri="{FF2B5EF4-FFF2-40B4-BE49-F238E27FC236}">
                <a16:creationId xmlns:a16="http://schemas.microsoft.com/office/drawing/2014/main" id="{B13F329F-23FB-5C57-AD52-C886AD82B895}"/>
              </a:ext>
            </a:extLst>
          </p:cNvPr>
          <p:cNvSpPr txBox="1">
            <a:spLocks noChangeAspect="1" noChangeArrowheads="1"/>
          </p:cNvSpPr>
          <p:nvPr/>
        </p:nvSpPr>
        <p:spPr bwMode="auto">
          <a:xfrm>
            <a:off x="40728" y="3316414"/>
            <a:ext cx="6771599" cy="1806659"/>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b" anchorCtr="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1"/>
                </a:solidFill>
              </a:rPr>
              <a:t>Creating servo actuated gimbal with MPU605 IMU</a:t>
            </a:r>
          </a:p>
        </p:txBody>
      </p:sp>
      <p:sp>
        <p:nvSpPr>
          <p:cNvPr id="11" name="TextBox 10">
            <a:extLst>
              <a:ext uri="{FF2B5EF4-FFF2-40B4-BE49-F238E27FC236}">
                <a16:creationId xmlns:a16="http://schemas.microsoft.com/office/drawing/2014/main" id="{03DBDFD6-2EED-47CB-09B6-9D40C788347E}"/>
              </a:ext>
            </a:extLst>
          </p:cNvPr>
          <p:cNvSpPr txBox="1"/>
          <p:nvPr/>
        </p:nvSpPr>
        <p:spPr>
          <a:xfrm>
            <a:off x="297668" y="6209591"/>
            <a:ext cx="341214"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324995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C52198-2C25-B5AF-9ACA-26DF74C9031B}"/>
              </a:ext>
            </a:extLst>
          </p:cNvPr>
          <p:cNvSpPr>
            <a:spLocks noGrp="1"/>
          </p:cNvSpPr>
          <p:nvPr>
            <p:ph type="title"/>
          </p:nvPr>
        </p:nvSpPr>
        <p:spPr>
          <a:xfrm>
            <a:off x="5894962" y="479493"/>
            <a:ext cx="5458838" cy="1325563"/>
          </a:xfrm>
        </p:spPr>
        <p:txBody>
          <a:bodyPr>
            <a:normAutofit/>
          </a:bodyPr>
          <a:lstStyle/>
          <a:p>
            <a:r>
              <a:rPr lang="en-US"/>
              <a:t>Design</a:t>
            </a: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446164E1-D40C-1298-E6C7-DAA0E22B6141}"/>
              </a:ext>
            </a:extLst>
          </p:cNvPr>
          <p:cNvPicPr>
            <a:picLocks noChangeAspect="1"/>
          </p:cNvPicPr>
          <p:nvPr/>
        </p:nvPicPr>
        <p:blipFill rotWithShape="1">
          <a:blip r:embed="rId2"/>
          <a:srcRect t="2837" r="6668"/>
          <a:stretch/>
        </p:blipFill>
        <p:spPr>
          <a:xfrm>
            <a:off x="969384" y="511293"/>
            <a:ext cx="4244976"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Content Placeholder 9">
            <a:extLst>
              <a:ext uri="{FF2B5EF4-FFF2-40B4-BE49-F238E27FC236}">
                <a16:creationId xmlns:a16="http://schemas.microsoft.com/office/drawing/2014/main" id="{9623C458-B5E4-B688-FE02-E472F644FF88}"/>
              </a:ext>
            </a:extLst>
          </p:cNvPr>
          <p:cNvSpPr>
            <a:spLocks noGrp="1"/>
          </p:cNvSpPr>
          <p:nvPr>
            <p:ph idx="1"/>
          </p:nvPr>
        </p:nvSpPr>
        <p:spPr>
          <a:xfrm>
            <a:off x="5894962" y="1984443"/>
            <a:ext cx="5458838" cy="4192520"/>
          </a:xfrm>
        </p:spPr>
        <p:txBody>
          <a:bodyPr>
            <a:normAutofit/>
          </a:bodyPr>
          <a:lstStyle/>
          <a:p>
            <a:pPr marL="0" indent="0">
              <a:buNone/>
            </a:pPr>
            <a:r>
              <a:rPr lang="en-US" sz="2400" dirty="0"/>
              <a:t>We have found our design from the internet, but we did not just copy and used it, we have modified that model according to our aims and methods.</a:t>
            </a:r>
          </a:p>
          <a:p>
            <a:pPr marL="0" indent="0">
              <a:buNone/>
            </a:pPr>
            <a:endParaRPr lang="en-US" sz="2400" dirty="0"/>
          </a:p>
          <a:p>
            <a:pPr marL="0" indent="0">
              <a:buNone/>
            </a:pPr>
            <a:r>
              <a:rPr lang="en-US" sz="2400" dirty="0"/>
              <a:t>Initial model was designed to use with Li-Po batteries, since batteries are expensive, we have decided to use 5V adapter to power up the Arduino and control servos. </a:t>
            </a:r>
          </a:p>
        </p:txBody>
      </p:sp>
      <p:pic>
        <p:nvPicPr>
          <p:cNvPr id="8" name="Picture 7">
            <a:extLst>
              <a:ext uri="{FF2B5EF4-FFF2-40B4-BE49-F238E27FC236}">
                <a16:creationId xmlns:a16="http://schemas.microsoft.com/office/drawing/2014/main" id="{9F3D9117-FF08-5EDE-179B-36DC96E3D924}"/>
              </a:ext>
            </a:extLst>
          </p:cNvPr>
          <p:cNvPicPr>
            <a:picLocks noChangeAspect="1"/>
          </p:cNvPicPr>
          <p:nvPr/>
        </p:nvPicPr>
        <p:blipFill>
          <a:blip r:embed="rId3"/>
          <a:stretch>
            <a:fillRect/>
          </a:stretch>
        </p:blipFill>
        <p:spPr>
          <a:xfrm>
            <a:off x="5894962" y="1476172"/>
            <a:ext cx="3514725" cy="228600"/>
          </a:xfrm>
          <a:prstGeom prst="rect">
            <a:avLst/>
          </a:prstGeom>
        </p:spPr>
      </p:pic>
      <p:sp>
        <p:nvSpPr>
          <p:cNvPr id="9" name="TextBox 8">
            <a:extLst>
              <a:ext uri="{FF2B5EF4-FFF2-40B4-BE49-F238E27FC236}">
                <a16:creationId xmlns:a16="http://schemas.microsoft.com/office/drawing/2014/main" id="{8E1FB87E-42E2-D217-667A-9E16E8E60C81}"/>
              </a:ext>
            </a:extLst>
          </p:cNvPr>
          <p:cNvSpPr txBox="1"/>
          <p:nvPr/>
        </p:nvSpPr>
        <p:spPr>
          <a:xfrm>
            <a:off x="10300943" y="6209591"/>
            <a:ext cx="1891057" cy="461665"/>
          </a:xfrm>
          <a:prstGeom prst="rect">
            <a:avLst/>
          </a:prstGeom>
          <a:noFill/>
        </p:spPr>
        <p:txBody>
          <a:bodyPr wrap="square" rtlCol="0">
            <a:spAutoFit/>
          </a:bodyPr>
          <a:lstStyle/>
          <a:p>
            <a:r>
              <a:rPr lang="en-US" sz="2400" dirty="0"/>
              <a:t>24/05/2024</a:t>
            </a:r>
          </a:p>
        </p:txBody>
      </p:sp>
      <p:sp>
        <p:nvSpPr>
          <p:cNvPr id="11" name="TextBox 10">
            <a:extLst>
              <a:ext uri="{FF2B5EF4-FFF2-40B4-BE49-F238E27FC236}">
                <a16:creationId xmlns:a16="http://schemas.microsoft.com/office/drawing/2014/main" id="{6C5C49AF-F96E-9823-EE92-2CA720C2A6B3}"/>
              </a:ext>
            </a:extLst>
          </p:cNvPr>
          <p:cNvSpPr txBox="1"/>
          <p:nvPr/>
        </p:nvSpPr>
        <p:spPr>
          <a:xfrm>
            <a:off x="297668" y="6209591"/>
            <a:ext cx="341214"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13808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ED2E17-9C9B-3070-C239-50671C2BE724}"/>
              </a:ext>
            </a:extLst>
          </p:cNvPr>
          <p:cNvPicPr>
            <a:picLocks noChangeAspect="1"/>
          </p:cNvPicPr>
          <p:nvPr/>
        </p:nvPicPr>
        <p:blipFill rotWithShape="1">
          <a:blip r:embed="rId2"/>
          <a:srcRect l="-342" t="22411" r="342" b="6664"/>
          <a:stretch/>
        </p:blipFill>
        <p:spPr>
          <a:xfrm>
            <a:off x="2522356" y="0"/>
            <a:ext cx="9669642" cy="6857999"/>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129ADC-7726-2373-D9CB-FD5246818925}"/>
              </a:ext>
            </a:extLst>
          </p:cNvPr>
          <p:cNvSpPr>
            <a:spLocks noGrp="1"/>
          </p:cNvSpPr>
          <p:nvPr>
            <p:ph type="title"/>
          </p:nvPr>
        </p:nvSpPr>
        <p:spPr>
          <a:xfrm>
            <a:off x="449482" y="394308"/>
            <a:ext cx="3822189" cy="1899912"/>
          </a:xfrm>
        </p:spPr>
        <p:txBody>
          <a:bodyPr>
            <a:normAutofit/>
          </a:bodyPr>
          <a:lstStyle/>
          <a:p>
            <a:r>
              <a:rPr lang="en-US" sz="5400" dirty="0"/>
              <a:t>Components</a:t>
            </a:r>
          </a:p>
        </p:txBody>
      </p:sp>
      <p:sp>
        <p:nvSpPr>
          <p:cNvPr id="3" name="Content Placeholder 2">
            <a:extLst>
              <a:ext uri="{FF2B5EF4-FFF2-40B4-BE49-F238E27FC236}">
                <a16:creationId xmlns:a16="http://schemas.microsoft.com/office/drawing/2014/main" id="{A76E62B5-33FE-C81C-7878-94365B2D3C93}"/>
              </a:ext>
            </a:extLst>
          </p:cNvPr>
          <p:cNvSpPr>
            <a:spLocks noGrp="1"/>
          </p:cNvSpPr>
          <p:nvPr>
            <p:ph idx="1"/>
          </p:nvPr>
        </p:nvSpPr>
        <p:spPr>
          <a:xfrm>
            <a:off x="838200" y="2434201"/>
            <a:ext cx="4599562" cy="3742762"/>
          </a:xfrm>
        </p:spPr>
        <p:txBody>
          <a:bodyPr>
            <a:normAutofit/>
          </a:bodyPr>
          <a:lstStyle/>
          <a:p>
            <a:pPr>
              <a:buFont typeface="Wingdings" panose="05000000000000000000" pitchFamily="2" charset="2"/>
              <a:buChar char="§"/>
            </a:pPr>
            <a:r>
              <a:rPr lang="en-US" sz="2000" dirty="0"/>
              <a:t>Arduino Nano</a:t>
            </a:r>
          </a:p>
          <a:p>
            <a:pPr>
              <a:buFont typeface="Wingdings" panose="05000000000000000000" pitchFamily="2" charset="2"/>
              <a:buChar char="§"/>
            </a:pPr>
            <a:r>
              <a:rPr lang="en-US" sz="2000" dirty="0"/>
              <a:t>3 x Servo (MG996R, 6001, 1201, etc.)</a:t>
            </a:r>
          </a:p>
          <a:p>
            <a:pPr>
              <a:buFont typeface="Wingdings" panose="05000000000000000000" pitchFamily="2" charset="2"/>
              <a:buChar char="§"/>
            </a:pPr>
            <a:r>
              <a:rPr lang="en-US" sz="2000" dirty="0"/>
              <a:t>MPU6050 – IMU </a:t>
            </a:r>
          </a:p>
          <a:p>
            <a:pPr>
              <a:buFont typeface="Wingdings" panose="05000000000000000000" pitchFamily="2" charset="2"/>
              <a:buChar char="§"/>
            </a:pPr>
            <a:r>
              <a:rPr lang="en-US" sz="2000" dirty="0"/>
              <a:t>M3 Bolts and nuts</a:t>
            </a:r>
          </a:p>
          <a:p>
            <a:pPr>
              <a:buFont typeface="Wingdings" panose="05000000000000000000" pitchFamily="2" charset="2"/>
              <a:buChar char="§"/>
            </a:pPr>
            <a:r>
              <a:rPr lang="en-US" sz="2000" dirty="0" err="1"/>
              <a:t>Pertinax</a:t>
            </a:r>
            <a:r>
              <a:rPr lang="en-US" sz="2000" dirty="0"/>
              <a:t> copper sheet</a:t>
            </a:r>
          </a:p>
          <a:p>
            <a:pPr>
              <a:buFont typeface="Wingdings" panose="05000000000000000000" pitchFamily="2" charset="2"/>
              <a:buChar char="§"/>
            </a:pPr>
            <a:r>
              <a:rPr lang="en-US" sz="2000" dirty="0"/>
              <a:t>Cables</a:t>
            </a:r>
          </a:p>
          <a:p>
            <a:pPr>
              <a:buFont typeface="Wingdings" panose="05000000000000000000" pitchFamily="2" charset="2"/>
              <a:buChar char="§"/>
            </a:pPr>
            <a:r>
              <a:rPr lang="en-US" sz="2000" dirty="0"/>
              <a:t>5V – Adapter</a:t>
            </a:r>
          </a:p>
          <a:p>
            <a:pPr>
              <a:buFont typeface="Wingdings" panose="05000000000000000000" pitchFamily="2" charset="2"/>
              <a:buChar char="§"/>
            </a:pPr>
            <a:endParaRPr lang="en-US" sz="2000" dirty="0"/>
          </a:p>
        </p:txBody>
      </p:sp>
      <p:pic>
        <p:nvPicPr>
          <p:cNvPr id="7" name="Picture 6">
            <a:extLst>
              <a:ext uri="{FF2B5EF4-FFF2-40B4-BE49-F238E27FC236}">
                <a16:creationId xmlns:a16="http://schemas.microsoft.com/office/drawing/2014/main" id="{1010B7A1-4E7C-AB59-C7A6-3D8880826A2A}"/>
              </a:ext>
            </a:extLst>
          </p:cNvPr>
          <p:cNvPicPr>
            <a:picLocks noChangeAspect="1"/>
          </p:cNvPicPr>
          <p:nvPr/>
        </p:nvPicPr>
        <p:blipFill>
          <a:blip r:embed="rId3"/>
          <a:stretch>
            <a:fillRect/>
          </a:stretch>
        </p:blipFill>
        <p:spPr>
          <a:xfrm>
            <a:off x="603215" y="1753164"/>
            <a:ext cx="3514725" cy="228600"/>
          </a:xfrm>
          <a:prstGeom prst="rect">
            <a:avLst/>
          </a:prstGeom>
        </p:spPr>
      </p:pic>
      <p:sp>
        <p:nvSpPr>
          <p:cNvPr id="8" name="TextBox 7">
            <a:extLst>
              <a:ext uri="{FF2B5EF4-FFF2-40B4-BE49-F238E27FC236}">
                <a16:creationId xmlns:a16="http://schemas.microsoft.com/office/drawing/2014/main" id="{90D6A50D-FFA4-6C4C-1917-400052C65B62}"/>
              </a:ext>
            </a:extLst>
          </p:cNvPr>
          <p:cNvSpPr txBox="1"/>
          <p:nvPr/>
        </p:nvSpPr>
        <p:spPr>
          <a:xfrm>
            <a:off x="10300943" y="6209591"/>
            <a:ext cx="1891057" cy="461665"/>
          </a:xfrm>
          <a:prstGeom prst="rect">
            <a:avLst/>
          </a:prstGeom>
          <a:noFill/>
        </p:spPr>
        <p:txBody>
          <a:bodyPr wrap="square" rtlCol="0">
            <a:spAutoFit/>
          </a:bodyPr>
          <a:lstStyle/>
          <a:p>
            <a:r>
              <a:rPr lang="en-US" sz="2400" dirty="0"/>
              <a:t>24/05/2024</a:t>
            </a:r>
          </a:p>
        </p:txBody>
      </p:sp>
      <p:sp>
        <p:nvSpPr>
          <p:cNvPr id="9" name="TextBox 8">
            <a:extLst>
              <a:ext uri="{FF2B5EF4-FFF2-40B4-BE49-F238E27FC236}">
                <a16:creationId xmlns:a16="http://schemas.microsoft.com/office/drawing/2014/main" id="{81F46BE3-C6A7-DA4F-00C8-FDC9C61555B5}"/>
              </a:ext>
            </a:extLst>
          </p:cNvPr>
          <p:cNvSpPr txBox="1"/>
          <p:nvPr/>
        </p:nvSpPr>
        <p:spPr>
          <a:xfrm>
            <a:off x="297668" y="6209591"/>
            <a:ext cx="341214"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84030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73C40-BFE6-0D01-BC9F-D7E5F9163010}"/>
              </a:ext>
            </a:extLst>
          </p:cNvPr>
          <p:cNvSpPr>
            <a:spLocks noGrp="1"/>
          </p:cNvSpPr>
          <p:nvPr>
            <p:ph type="title"/>
          </p:nvPr>
        </p:nvSpPr>
        <p:spPr>
          <a:xfrm>
            <a:off x="640080" y="325369"/>
            <a:ext cx="4368602" cy="1956841"/>
          </a:xfrm>
        </p:spPr>
        <p:txBody>
          <a:bodyPr anchor="b">
            <a:normAutofit/>
          </a:bodyPr>
          <a:lstStyle/>
          <a:p>
            <a:r>
              <a:rPr lang="en-US" sz="5400" dirty="0"/>
              <a:t>Methods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B6BB12-8D9A-82FA-F910-F9BC77DEFD89}"/>
                  </a:ext>
                </a:extLst>
              </p:cNvPr>
              <p:cNvSpPr>
                <a:spLocks noGrp="1"/>
              </p:cNvSpPr>
              <p:nvPr>
                <p:ph idx="1"/>
              </p:nvPr>
            </p:nvSpPr>
            <p:spPr>
              <a:xfrm>
                <a:off x="640080" y="2872899"/>
                <a:ext cx="4243589" cy="3320668"/>
              </a:xfrm>
            </p:spPr>
            <p:txBody>
              <a:bodyPr>
                <a:normAutofit/>
              </a:bodyPr>
              <a:lstStyle/>
              <a:p>
                <a:pPr>
                  <a:buFont typeface="Wingdings" panose="05000000000000000000" pitchFamily="2" charset="2"/>
                  <a:buChar char="§"/>
                </a:pPr>
                <a:r>
                  <a:rPr lang="en-US" sz="2000" dirty="0"/>
                  <a:t>We have determined 3 axis; Roll, Pitch, and Yaw.</a:t>
                </a:r>
              </a:p>
              <a:p>
                <a:pPr>
                  <a:buFont typeface="Wingdings" panose="05000000000000000000" pitchFamily="2" charset="2"/>
                  <a:buChar char="§"/>
                </a:pPr>
                <a:r>
                  <a:rPr lang="en-US" sz="2000" dirty="0"/>
                  <a:t>All of our coding have performed over the Arduino, we have calibrated the IMU we gathered raw data from the IMU on the gimbal with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𝐼</m:t>
                        </m:r>
                      </m:e>
                      <m:sup>
                        <m:r>
                          <a:rPr lang="en-US" sz="2000" b="0" i="1">
                            <a:latin typeface="Cambria Math" panose="02040503050406030204" pitchFamily="18" charset="0"/>
                          </a:rPr>
                          <m:t>2</m:t>
                        </m:r>
                      </m:sup>
                    </m:sSup>
                    <m:r>
                      <a:rPr lang="en-US" sz="2000" b="0" i="1">
                        <a:latin typeface="Cambria Math" panose="02040503050406030204" pitchFamily="18" charset="0"/>
                      </a:rPr>
                      <m:t>𝐶</m:t>
                    </m:r>
                    <m:r>
                      <a:rPr lang="en-US" sz="2000" b="0" i="1">
                        <a:latin typeface="Cambria Math" panose="02040503050406030204" pitchFamily="18" charset="0"/>
                      </a:rPr>
                      <m:t> </m:t>
                    </m:r>
                  </m:oMath>
                </a14:m>
                <a:r>
                  <a:rPr lang="en-US" sz="2000" dirty="0"/>
                  <a:t>connection.</a:t>
                </a:r>
              </a:p>
              <a:p>
                <a:pPr>
                  <a:buFont typeface="Wingdings" panose="05000000000000000000" pitchFamily="2" charset="2"/>
                  <a:buChar char="§"/>
                </a:pPr>
                <a:r>
                  <a:rPr lang="en-US" sz="2000" dirty="0"/>
                  <a:t>Processed raw data to control the gimbals’ axis control servos. Map the values on the servo.</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04B6BB12-8D9A-82FA-F910-F9BC77DEFD89}"/>
                  </a:ext>
                </a:extLst>
              </p:cNvPr>
              <p:cNvSpPr>
                <a:spLocks noGrp="1" noRot="1" noChangeAspect="1" noMove="1" noResize="1" noEditPoints="1" noAdjustHandles="1" noChangeArrowheads="1" noChangeShapeType="1" noTextEdit="1"/>
              </p:cNvSpPr>
              <p:nvPr>
                <p:ph idx="1"/>
              </p:nvPr>
            </p:nvSpPr>
            <p:spPr>
              <a:xfrm>
                <a:off x="640080" y="2872899"/>
                <a:ext cx="4243589" cy="3320668"/>
              </a:xfrm>
              <a:blipFill>
                <a:blip r:embed="rId2"/>
                <a:stretch>
                  <a:fillRect l="-1293" t="-16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03A08DE-B647-9F2D-4E55-0AB089810079}"/>
              </a:ext>
            </a:extLst>
          </p:cNvPr>
          <p:cNvPicPr>
            <a:picLocks noChangeAspect="1"/>
          </p:cNvPicPr>
          <p:nvPr/>
        </p:nvPicPr>
        <p:blipFill rotWithShape="1">
          <a:blip r:embed="rId3"/>
          <a:srcRect r="230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CA9C5B0E-9961-7416-18B5-0C6E35FB421C}"/>
              </a:ext>
            </a:extLst>
          </p:cNvPr>
          <p:cNvSpPr txBox="1"/>
          <p:nvPr/>
        </p:nvSpPr>
        <p:spPr>
          <a:xfrm>
            <a:off x="10300943" y="6209591"/>
            <a:ext cx="1891057" cy="461665"/>
          </a:xfrm>
          <a:prstGeom prst="rect">
            <a:avLst/>
          </a:prstGeom>
          <a:noFill/>
        </p:spPr>
        <p:txBody>
          <a:bodyPr wrap="square" rtlCol="0">
            <a:spAutoFit/>
          </a:bodyPr>
          <a:lstStyle/>
          <a:p>
            <a:r>
              <a:rPr lang="en-US" sz="2400" dirty="0">
                <a:solidFill>
                  <a:schemeClr val="tx1">
                    <a:lumMod val="50000"/>
                    <a:lumOff val="50000"/>
                  </a:schemeClr>
                </a:solidFill>
              </a:rPr>
              <a:t>24/05/2024</a:t>
            </a:r>
          </a:p>
        </p:txBody>
      </p:sp>
      <p:sp>
        <p:nvSpPr>
          <p:cNvPr id="7" name="TextBox 6">
            <a:extLst>
              <a:ext uri="{FF2B5EF4-FFF2-40B4-BE49-F238E27FC236}">
                <a16:creationId xmlns:a16="http://schemas.microsoft.com/office/drawing/2014/main" id="{90AEA0A7-5225-1FBA-CE8D-533D12F0FCFE}"/>
              </a:ext>
            </a:extLst>
          </p:cNvPr>
          <p:cNvSpPr txBox="1"/>
          <p:nvPr/>
        </p:nvSpPr>
        <p:spPr>
          <a:xfrm>
            <a:off x="297668" y="6209591"/>
            <a:ext cx="341214"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3738106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2E9B7-0146-EAA3-9DD0-D936412CDB2E}"/>
              </a:ext>
            </a:extLst>
          </p:cNvPr>
          <p:cNvSpPr>
            <a:spLocks noGrp="1"/>
          </p:cNvSpPr>
          <p:nvPr>
            <p:ph type="title"/>
          </p:nvPr>
        </p:nvSpPr>
        <p:spPr>
          <a:xfrm>
            <a:off x="838201" y="365125"/>
            <a:ext cx="5251316" cy="1807305"/>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4B5D2EDF-B3B7-FD8F-2AC4-8DBD68D4B57C}"/>
              </a:ext>
            </a:extLst>
          </p:cNvPr>
          <p:cNvSpPr>
            <a:spLocks noGrp="1"/>
          </p:cNvSpPr>
          <p:nvPr>
            <p:ph idx="1"/>
          </p:nvPr>
        </p:nvSpPr>
        <p:spPr>
          <a:xfrm>
            <a:off x="838200" y="2333297"/>
            <a:ext cx="4619621" cy="3843666"/>
          </a:xfrm>
        </p:spPr>
        <p:txBody>
          <a:bodyPr>
            <a:normAutofit/>
          </a:bodyPr>
          <a:lstStyle/>
          <a:p>
            <a:r>
              <a:rPr lang="en-US" sz="1900"/>
              <a:t>At the end we had to use a phone to gather gyro values from the stabilized part because our first MPU was defective. </a:t>
            </a:r>
          </a:p>
          <a:p>
            <a:r>
              <a:rPr lang="en-US" sz="1900"/>
              <a:t>We have gathered resaults from the phones’ gyroscope so we can compare the values between  IMU on the holding part and stable part of the gimbal. </a:t>
            </a:r>
          </a:p>
          <a:p>
            <a:r>
              <a:rPr lang="en-US" sz="1900"/>
              <a:t>We gathered values from the IMU in the Arduino, but we had to start data collection with hand. We had two excels with little bit of time difference because of the manual start.</a:t>
            </a:r>
          </a:p>
        </p:txBody>
      </p:sp>
      <p:pic>
        <p:nvPicPr>
          <p:cNvPr id="7" name="Picture 6">
            <a:extLst>
              <a:ext uri="{FF2B5EF4-FFF2-40B4-BE49-F238E27FC236}">
                <a16:creationId xmlns:a16="http://schemas.microsoft.com/office/drawing/2014/main" id="{E174CE7C-5551-76D1-75B2-F4619A523E54}"/>
              </a:ext>
            </a:extLst>
          </p:cNvPr>
          <p:cNvPicPr>
            <a:picLocks noChangeAspect="1"/>
          </p:cNvPicPr>
          <p:nvPr/>
        </p:nvPicPr>
        <p:blipFill rotWithShape="1">
          <a:blip r:embed="rId2"/>
          <a:srcRect l="-974" r="1402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6B223A0C-909E-5F47-A784-F707DFA91532}"/>
              </a:ext>
            </a:extLst>
          </p:cNvPr>
          <p:cNvSpPr txBox="1"/>
          <p:nvPr/>
        </p:nvSpPr>
        <p:spPr>
          <a:xfrm>
            <a:off x="10300943" y="6209591"/>
            <a:ext cx="1891057" cy="461665"/>
          </a:xfrm>
          <a:prstGeom prst="rect">
            <a:avLst/>
          </a:prstGeom>
          <a:noFill/>
        </p:spPr>
        <p:txBody>
          <a:bodyPr wrap="square" rtlCol="0">
            <a:spAutoFit/>
          </a:bodyPr>
          <a:lstStyle/>
          <a:p>
            <a:pPr>
              <a:spcAft>
                <a:spcPts val="600"/>
              </a:spcAft>
            </a:pPr>
            <a:r>
              <a:rPr lang="en-US" sz="2400" dirty="0"/>
              <a:t>24/05/2024</a:t>
            </a:r>
            <a:endParaRPr lang="en-US" sz="2400"/>
          </a:p>
        </p:txBody>
      </p:sp>
      <p:sp>
        <p:nvSpPr>
          <p:cNvPr id="5" name="TextBox 4">
            <a:extLst>
              <a:ext uri="{FF2B5EF4-FFF2-40B4-BE49-F238E27FC236}">
                <a16:creationId xmlns:a16="http://schemas.microsoft.com/office/drawing/2014/main" id="{F19CA960-B9C5-75DF-0D3C-23379500B2ED}"/>
              </a:ext>
            </a:extLst>
          </p:cNvPr>
          <p:cNvSpPr txBox="1"/>
          <p:nvPr/>
        </p:nvSpPr>
        <p:spPr>
          <a:xfrm>
            <a:off x="297668" y="6209591"/>
            <a:ext cx="341214" cy="461665"/>
          </a:xfrm>
          <a:prstGeom prst="rect">
            <a:avLst/>
          </a:prstGeom>
          <a:noFill/>
        </p:spPr>
        <p:txBody>
          <a:bodyPr wrap="square" rtlCol="0">
            <a:spAutoFit/>
          </a:bodyPr>
          <a:lstStyle/>
          <a:p>
            <a:pPr>
              <a:spcAft>
                <a:spcPts val="600"/>
              </a:spcAft>
            </a:pPr>
            <a:r>
              <a:rPr lang="en-US" sz="2400" dirty="0"/>
              <a:t>1</a:t>
            </a:r>
            <a:endParaRPr lang="en-US" sz="2400"/>
          </a:p>
        </p:txBody>
      </p:sp>
    </p:spTree>
    <p:extLst>
      <p:ext uri="{BB962C8B-B14F-4D97-AF65-F5344CB8AC3E}">
        <p14:creationId xmlns:p14="http://schemas.microsoft.com/office/powerpoint/2010/main" val="4003468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BAD1C-5B61-9F63-9F24-03C2A8FB038D}"/>
              </a:ext>
            </a:extLst>
          </p:cNvPr>
          <p:cNvSpPr>
            <a:spLocks noGrp="1"/>
          </p:cNvSpPr>
          <p:nvPr>
            <p:ph type="title"/>
          </p:nvPr>
        </p:nvSpPr>
        <p:spPr>
          <a:xfrm>
            <a:off x="630936" y="639520"/>
            <a:ext cx="3429000" cy="1719072"/>
          </a:xfrm>
        </p:spPr>
        <p:txBody>
          <a:bodyPr anchor="b">
            <a:normAutofit/>
          </a:bodyPr>
          <a:lstStyle/>
          <a:p>
            <a:r>
              <a:rPr lang="en-US" sz="5400"/>
              <a:t>Results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EAB5B4-938D-A024-9120-7A982EF1A2F5}"/>
              </a:ext>
            </a:extLst>
          </p:cNvPr>
          <p:cNvSpPr>
            <a:spLocks noGrp="1"/>
          </p:cNvSpPr>
          <p:nvPr>
            <p:ph idx="1"/>
          </p:nvPr>
        </p:nvSpPr>
        <p:spPr>
          <a:xfrm>
            <a:off x="630936" y="2807208"/>
            <a:ext cx="3429000" cy="3410712"/>
          </a:xfrm>
        </p:spPr>
        <p:txBody>
          <a:bodyPr anchor="t">
            <a:normAutofit/>
          </a:bodyPr>
          <a:lstStyle/>
          <a:p>
            <a:r>
              <a:rPr lang="en-US" sz="2200"/>
              <a:t>We had 2 data sets, first one is from the holding point of the Arduino which we call gimbal data and the other hand it is telephone data.</a:t>
            </a:r>
          </a:p>
          <a:p>
            <a:endParaRPr lang="en-US" sz="2200"/>
          </a:p>
        </p:txBody>
      </p:sp>
      <p:pic>
        <p:nvPicPr>
          <p:cNvPr id="9" name="Picture 8">
            <a:extLst>
              <a:ext uri="{FF2B5EF4-FFF2-40B4-BE49-F238E27FC236}">
                <a16:creationId xmlns:a16="http://schemas.microsoft.com/office/drawing/2014/main" id="{B21DA667-7759-74B6-6E3C-13E518F90240}"/>
              </a:ext>
            </a:extLst>
          </p:cNvPr>
          <p:cNvPicPr>
            <a:picLocks noChangeAspect="1"/>
          </p:cNvPicPr>
          <p:nvPr/>
        </p:nvPicPr>
        <p:blipFill>
          <a:blip r:embed="rId2"/>
          <a:stretch>
            <a:fillRect/>
          </a:stretch>
        </p:blipFill>
        <p:spPr>
          <a:xfrm>
            <a:off x="4623088" y="112870"/>
            <a:ext cx="7167319" cy="2345045"/>
          </a:xfrm>
          <a:prstGeom prst="rect">
            <a:avLst/>
          </a:prstGeom>
        </p:spPr>
      </p:pic>
      <p:sp>
        <p:nvSpPr>
          <p:cNvPr id="11" name="TextBox 10">
            <a:extLst>
              <a:ext uri="{FF2B5EF4-FFF2-40B4-BE49-F238E27FC236}">
                <a16:creationId xmlns:a16="http://schemas.microsoft.com/office/drawing/2014/main" id="{3F68BFC0-DD8A-13DB-EC4C-51538E2E8F4E}"/>
              </a:ext>
            </a:extLst>
          </p:cNvPr>
          <p:cNvSpPr txBox="1"/>
          <p:nvPr/>
        </p:nvSpPr>
        <p:spPr>
          <a:xfrm>
            <a:off x="7535540" y="-1577355"/>
            <a:ext cx="1342417" cy="3154710"/>
          </a:xfrm>
          <a:prstGeom prst="rect">
            <a:avLst/>
          </a:prstGeom>
          <a:noFill/>
        </p:spPr>
        <p:txBody>
          <a:bodyPr wrap="square" rtlCol="0">
            <a:spAutoFit/>
          </a:bodyPr>
          <a:lstStyle/>
          <a:p>
            <a:r>
              <a:rPr lang="en-US" sz="19900" dirty="0">
                <a:solidFill>
                  <a:schemeClr val="bg1"/>
                </a:solidFill>
              </a:rPr>
              <a:t>- </a:t>
            </a:r>
          </a:p>
        </p:txBody>
      </p:sp>
      <p:sp>
        <p:nvSpPr>
          <p:cNvPr id="13" name="TextBox 12">
            <a:extLst>
              <a:ext uri="{FF2B5EF4-FFF2-40B4-BE49-F238E27FC236}">
                <a16:creationId xmlns:a16="http://schemas.microsoft.com/office/drawing/2014/main" id="{70F4E515-1046-F9A1-403F-4C241B9726F5}"/>
              </a:ext>
            </a:extLst>
          </p:cNvPr>
          <p:cNvSpPr txBox="1"/>
          <p:nvPr/>
        </p:nvSpPr>
        <p:spPr>
          <a:xfrm>
            <a:off x="7174992" y="112870"/>
            <a:ext cx="2488566" cy="369332"/>
          </a:xfrm>
          <a:prstGeom prst="rect">
            <a:avLst/>
          </a:prstGeom>
          <a:noFill/>
        </p:spPr>
        <p:txBody>
          <a:bodyPr wrap="none" rtlCol="0">
            <a:spAutoFit/>
          </a:bodyPr>
          <a:lstStyle/>
          <a:p>
            <a:r>
              <a:rPr lang="en-US" dirty="0"/>
              <a:t>Gyro x from phone data</a:t>
            </a:r>
          </a:p>
        </p:txBody>
      </p:sp>
      <p:pic>
        <p:nvPicPr>
          <p:cNvPr id="15" name="Picture 14">
            <a:extLst>
              <a:ext uri="{FF2B5EF4-FFF2-40B4-BE49-F238E27FC236}">
                <a16:creationId xmlns:a16="http://schemas.microsoft.com/office/drawing/2014/main" id="{BA7FC187-40D4-0BB4-C19A-AFD0115CA41C}"/>
              </a:ext>
            </a:extLst>
          </p:cNvPr>
          <p:cNvPicPr>
            <a:picLocks noChangeAspect="1"/>
          </p:cNvPicPr>
          <p:nvPr/>
        </p:nvPicPr>
        <p:blipFill>
          <a:blip r:embed="rId3"/>
          <a:stretch>
            <a:fillRect/>
          </a:stretch>
        </p:blipFill>
        <p:spPr>
          <a:xfrm>
            <a:off x="4690872" y="2656098"/>
            <a:ext cx="7501128" cy="1856466"/>
          </a:xfrm>
          <a:prstGeom prst="rect">
            <a:avLst/>
          </a:prstGeom>
        </p:spPr>
      </p:pic>
      <p:sp>
        <p:nvSpPr>
          <p:cNvPr id="16" name="TextBox 15">
            <a:extLst>
              <a:ext uri="{FF2B5EF4-FFF2-40B4-BE49-F238E27FC236}">
                <a16:creationId xmlns:a16="http://schemas.microsoft.com/office/drawing/2014/main" id="{AEED33EC-6F7B-8630-B79B-01A167F32933}"/>
              </a:ext>
            </a:extLst>
          </p:cNvPr>
          <p:cNvSpPr txBox="1"/>
          <p:nvPr/>
        </p:nvSpPr>
        <p:spPr>
          <a:xfrm>
            <a:off x="7160049" y="2373947"/>
            <a:ext cx="2490169" cy="369332"/>
          </a:xfrm>
          <a:prstGeom prst="rect">
            <a:avLst/>
          </a:prstGeom>
          <a:noFill/>
        </p:spPr>
        <p:txBody>
          <a:bodyPr wrap="none" rtlCol="0">
            <a:spAutoFit/>
          </a:bodyPr>
          <a:lstStyle/>
          <a:p>
            <a:r>
              <a:rPr lang="en-US" dirty="0"/>
              <a:t>Gyro y from phone data</a:t>
            </a:r>
          </a:p>
        </p:txBody>
      </p:sp>
      <p:pic>
        <p:nvPicPr>
          <p:cNvPr id="18" name="Picture 17">
            <a:extLst>
              <a:ext uri="{FF2B5EF4-FFF2-40B4-BE49-F238E27FC236}">
                <a16:creationId xmlns:a16="http://schemas.microsoft.com/office/drawing/2014/main" id="{230D0383-3997-A4A9-4884-F57FD55102DD}"/>
              </a:ext>
            </a:extLst>
          </p:cNvPr>
          <p:cNvPicPr>
            <a:picLocks noChangeAspect="1"/>
          </p:cNvPicPr>
          <p:nvPr/>
        </p:nvPicPr>
        <p:blipFill>
          <a:blip r:embed="rId4"/>
          <a:stretch>
            <a:fillRect/>
          </a:stretch>
        </p:blipFill>
        <p:spPr>
          <a:xfrm>
            <a:off x="4783836" y="4512564"/>
            <a:ext cx="7315200" cy="2232566"/>
          </a:xfrm>
          <a:prstGeom prst="rect">
            <a:avLst/>
          </a:prstGeom>
        </p:spPr>
      </p:pic>
      <p:sp>
        <p:nvSpPr>
          <p:cNvPr id="19" name="TextBox 18">
            <a:extLst>
              <a:ext uri="{FF2B5EF4-FFF2-40B4-BE49-F238E27FC236}">
                <a16:creationId xmlns:a16="http://schemas.microsoft.com/office/drawing/2014/main" id="{5087238D-5333-B9C6-3074-5C6B4A72932C}"/>
              </a:ext>
            </a:extLst>
          </p:cNvPr>
          <p:cNvSpPr txBox="1"/>
          <p:nvPr/>
        </p:nvSpPr>
        <p:spPr>
          <a:xfrm>
            <a:off x="7160048" y="4526081"/>
            <a:ext cx="2486963" cy="369332"/>
          </a:xfrm>
          <a:prstGeom prst="rect">
            <a:avLst/>
          </a:prstGeom>
          <a:noFill/>
        </p:spPr>
        <p:txBody>
          <a:bodyPr wrap="none" rtlCol="0">
            <a:spAutoFit/>
          </a:bodyPr>
          <a:lstStyle/>
          <a:p>
            <a:r>
              <a:rPr lang="en-US"/>
              <a:t>Gyro z </a:t>
            </a:r>
            <a:r>
              <a:rPr lang="en-US" dirty="0"/>
              <a:t>from phone data</a:t>
            </a:r>
          </a:p>
        </p:txBody>
      </p:sp>
    </p:spTree>
    <p:extLst>
      <p:ext uri="{BB962C8B-B14F-4D97-AF65-F5344CB8AC3E}">
        <p14:creationId xmlns:p14="http://schemas.microsoft.com/office/powerpoint/2010/main" val="2691385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TotalTime>
  <Words>328</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Aptos Display</vt:lpstr>
      <vt:lpstr>Arial</vt:lpstr>
      <vt:lpstr>Calibri</vt:lpstr>
      <vt:lpstr>Cambria Math</vt:lpstr>
      <vt:lpstr>Wingdings</vt:lpstr>
      <vt:lpstr>Office Theme</vt:lpstr>
      <vt:lpstr>Servo Actuated Gimbal</vt:lpstr>
      <vt:lpstr>Aim of the project</vt:lpstr>
      <vt:lpstr>Design</vt:lpstr>
      <vt:lpstr>Components</vt:lpstr>
      <vt:lpstr>Methods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Servo Actuated Gimbal</dc:title>
  <dc:creator>Kubilay Ulucay</dc:creator>
  <cp:lastModifiedBy>Kubilay Ulucay</cp:lastModifiedBy>
  <cp:revision>1</cp:revision>
  <dcterms:created xsi:type="dcterms:W3CDTF">2024-05-24T03:42:23Z</dcterms:created>
  <dcterms:modified xsi:type="dcterms:W3CDTF">2024-05-24T05:45:53Z</dcterms:modified>
</cp:coreProperties>
</file>